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2"/>
  </p:notesMasterIdLst>
  <p:handoutMasterIdLst>
    <p:handoutMasterId r:id="rId93"/>
  </p:handoutMasterIdLst>
  <p:sldIdLst>
    <p:sldId id="1068" r:id="rId2"/>
    <p:sldId id="1163" r:id="rId3"/>
    <p:sldId id="1191" r:id="rId4"/>
    <p:sldId id="1192" r:id="rId5"/>
    <p:sldId id="1193" r:id="rId6"/>
    <p:sldId id="1194" r:id="rId7"/>
    <p:sldId id="1195" r:id="rId8"/>
    <p:sldId id="1196" r:id="rId9"/>
    <p:sldId id="1164" r:id="rId10"/>
    <p:sldId id="1165" r:id="rId11"/>
    <p:sldId id="1166" r:id="rId12"/>
    <p:sldId id="1167" r:id="rId13"/>
    <p:sldId id="1168" r:id="rId14"/>
    <p:sldId id="1169" r:id="rId15"/>
    <p:sldId id="1170" r:id="rId16"/>
    <p:sldId id="1171" r:id="rId17"/>
    <p:sldId id="1172" r:id="rId18"/>
    <p:sldId id="1173" r:id="rId19"/>
    <p:sldId id="1174" r:id="rId20"/>
    <p:sldId id="1175" r:id="rId21"/>
    <p:sldId id="1176" r:id="rId22"/>
    <p:sldId id="1177" r:id="rId23"/>
    <p:sldId id="1178" r:id="rId24"/>
    <p:sldId id="1179" r:id="rId25"/>
    <p:sldId id="1180" r:id="rId26"/>
    <p:sldId id="1181" r:id="rId27"/>
    <p:sldId id="1182" r:id="rId28"/>
    <p:sldId id="1183" r:id="rId29"/>
    <p:sldId id="1184" r:id="rId30"/>
    <p:sldId id="1185" r:id="rId31"/>
    <p:sldId id="1186" r:id="rId32"/>
    <p:sldId id="1187" r:id="rId33"/>
    <p:sldId id="1188" r:id="rId34"/>
    <p:sldId id="1189" r:id="rId35"/>
    <p:sldId id="1197" r:id="rId36"/>
    <p:sldId id="1198" r:id="rId37"/>
    <p:sldId id="1190" r:id="rId38"/>
    <p:sldId id="1199" r:id="rId39"/>
    <p:sldId id="1200" r:id="rId40"/>
    <p:sldId id="1201" r:id="rId41"/>
    <p:sldId id="1202" r:id="rId42"/>
    <p:sldId id="1203" r:id="rId43"/>
    <p:sldId id="1204" r:id="rId44"/>
    <p:sldId id="1205" r:id="rId45"/>
    <p:sldId id="1206" r:id="rId46"/>
    <p:sldId id="1207" r:id="rId47"/>
    <p:sldId id="1208" r:id="rId48"/>
    <p:sldId id="1209" r:id="rId49"/>
    <p:sldId id="1210" r:id="rId50"/>
    <p:sldId id="1211" r:id="rId51"/>
    <p:sldId id="1212" r:id="rId52"/>
    <p:sldId id="1213" r:id="rId53"/>
    <p:sldId id="1214" r:id="rId54"/>
    <p:sldId id="1215" r:id="rId55"/>
    <p:sldId id="1216" r:id="rId56"/>
    <p:sldId id="1217" r:id="rId57"/>
    <p:sldId id="1218" r:id="rId58"/>
    <p:sldId id="1219" r:id="rId59"/>
    <p:sldId id="1220" r:id="rId60"/>
    <p:sldId id="1221" r:id="rId61"/>
    <p:sldId id="1222" r:id="rId62"/>
    <p:sldId id="1223" r:id="rId63"/>
    <p:sldId id="1224" r:id="rId64"/>
    <p:sldId id="1225" r:id="rId65"/>
    <p:sldId id="1226" r:id="rId66"/>
    <p:sldId id="1227" r:id="rId67"/>
    <p:sldId id="1228" r:id="rId68"/>
    <p:sldId id="1229" r:id="rId69"/>
    <p:sldId id="1230" r:id="rId70"/>
    <p:sldId id="1231" r:id="rId71"/>
    <p:sldId id="1232" r:id="rId72"/>
    <p:sldId id="1233" r:id="rId73"/>
    <p:sldId id="1234" r:id="rId74"/>
    <p:sldId id="1235" r:id="rId75"/>
    <p:sldId id="1236" r:id="rId76"/>
    <p:sldId id="1237" r:id="rId77"/>
    <p:sldId id="1238" r:id="rId78"/>
    <p:sldId id="1239" r:id="rId79"/>
    <p:sldId id="1240" r:id="rId80"/>
    <p:sldId id="1241" r:id="rId81"/>
    <p:sldId id="1242" r:id="rId82"/>
    <p:sldId id="1243" r:id="rId83"/>
    <p:sldId id="1244" r:id="rId84"/>
    <p:sldId id="1245" r:id="rId85"/>
    <p:sldId id="1246" r:id="rId86"/>
    <p:sldId id="1247" r:id="rId87"/>
    <p:sldId id="1248" r:id="rId88"/>
    <p:sldId id="1249" r:id="rId89"/>
    <p:sldId id="1250" r:id="rId90"/>
    <p:sldId id="1092" r:id="rId9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373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10/24/2019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369036-5B90-4159-950A-FC236DC91C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21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10/24/2019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4A9591-6B62-414E-B780-29C3A0FEC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0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dirty="0"/>
              <a:t>Workplace Discrimination &amp; Employment Law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dirty="0"/>
              <a:t>November 2,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Strategies to Combat Bias, Bullying &amp; Harassment in the Law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3D24D-BFCA-C241-B567-1C9DC8D2483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2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foo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9" y="243611"/>
            <a:ext cx="4818644" cy="55793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41819" y="883517"/>
            <a:ext cx="6024160" cy="1271636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3000" b="1" cap="all" baseline="0">
                <a:solidFill>
                  <a:srgbClr val="2A3620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THE</a:t>
            </a:r>
            <a:br>
              <a:rPr lang="en-US" dirty="0"/>
            </a:b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IN THIS SPACE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41819" y="2162078"/>
            <a:ext cx="6024160" cy="9628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EBA12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Subtitle In This Space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602018" y="5811509"/>
            <a:ext cx="10892124" cy="11481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0" y="6526953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Minion Pro"/>
                <a:cs typeface="Minion Pro"/>
              </a:rPr>
              <a:t>LADDEY, CLARK &amp; RYAN LLP - 60 BLUE HERON ROAD, SUITE 300, SPARTA, NJ 07871  /  TEL: (973) 729-1880  /  </a:t>
            </a:r>
            <a:r>
              <a:rPr lang="en-US" sz="900" dirty="0">
                <a:solidFill>
                  <a:srgbClr val="EBA121"/>
                </a:solidFill>
                <a:latin typeface="Minion Pro"/>
                <a:cs typeface="Minion Pro"/>
              </a:rPr>
              <a:t>WWW.LCRLAW.COM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602018" y="5926666"/>
            <a:ext cx="10892124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PERSONAL INJURY  /  GOVERNMENT SERVICES  /  EMPLOYMENT AND LABOR  /  BUSINESS LAW  /  COMMERCIAL LITIGATION  /  </a:t>
            </a:r>
          </a:p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ENVIRONMENTAL LAW  /  WORKERS’ COMPENSATION  /  LAND USE AND ZONING  /  TRUSTS, ESTATES AND WILLS</a:t>
            </a:r>
          </a:p>
        </p:txBody>
      </p:sp>
    </p:spTree>
    <p:extLst>
      <p:ext uri="{BB962C8B-B14F-4D97-AF65-F5344CB8AC3E}">
        <p14:creationId xmlns:p14="http://schemas.microsoft.com/office/powerpoint/2010/main" val="105134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0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3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230420" y="923636"/>
            <a:ext cx="3458505" cy="2439940"/>
          </a:xfrm>
          <a:prstGeom prst="rect">
            <a:avLst/>
          </a:prstGeom>
          <a:solidFill>
            <a:srgbClr val="FFCF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713860" y="1447800"/>
            <a:ext cx="1532209" cy="930564"/>
          </a:xfrm>
          <a:prstGeom prst="rect">
            <a:avLst/>
          </a:prstGeom>
          <a:solidFill>
            <a:srgbClr val="2A3620"/>
          </a:solidFill>
          <a:ln w="57150" cap="sq" cmpd="sng">
            <a:miter lim="800000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6953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Minion Pro"/>
                <a:cs typeface="Minion Pro"/>
              </a:rPr>
              <a:t>LADDEY, CLARK &amp; RYAN LLP - 60 BLUE HERON ROAD, SUITE 300, SPARTA, NJ 07871  /  TEL: (973) 729-1880  /  </a:t>
            </a:r>
            <a:r>
              <a:rPr lang="en-US" sz="900" dirty="0">
                <a:solidFill>
                  <a:srgbClr val="EA9922"/>
                </a:solidFill>
                <a:latin typeface="Minion Pro"/>
                <a:cs typeface="Minion Pro"/>
              </a:rPr>
              <a:t>WWW.LCRLAW.COM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602018" y="5811509"/>
            <a:ext cx="10892124" cy="11481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20889" y="700424"/>
            <a:ext cx="2026868" cy="1270000"/>
          </a:xfrm>
          <a:prstGeom prst="rect">
            <a:avLst/>
          </a:prstGeom>
          <a:solidFill>
            <a:srgbClr val="EBA121"/>
          </a:solidFill>
          <a:ln w="57150" cap="sq" cmpd="sng">
            <a:miter lim="800000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612281" y="828517"/>
            <a:ext cx="2160284" cy="1025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050" spc="0" dirty="0">
                <a:solidFill>
                  <a:schemeClr val="bg1"/>
                </a:solidFill>
                <a:latin typeface="Arial"/>
                <a:cs typeface="Arial"/>
              </a:rPr>
              <a:t>COMMITTED</a:t>
            </a:r>
            <a:r>
              <a:rPr lang="en-US" sz="1050" spc="0" baseline="0" dirty="0">
                <a:solidFill>
                  <a:schemeClr val="bg1"/>
                </a:solidFill>
                <a:latin typeface="Arial"/>
                <a:cs typeface="Arial"/>
              </a:rPr>
              <a:t> TO THE</a:t>
            </a:r>
          </a:p>
          <a:p>
            <a:pPr algn="l">
              <a:lnSpc>
                <a:spcPct val="80000"/>
              </a:lnSpc>
            </a:pPr>
            <a:r>
              <a:rPr lang="en-US" sz="2000" spc="0" baseline="0" dirty="0">
                <a:solidFill>
                  <a:srgbClr val="FFCF65"/>
                </a:solidFill>
                <a:latin typeface="Arial"/>
                <a:cs typeface="Arial"/>
              </a:rPr>
              <a:t>SUCCESS</a:t>
            </a:r>
          </a:p>
          <a:p>
            <a:pPr algn="l">
              <a:lnSpc>
                <a:spcPct val="80000"/>
              </a:lnSpc>
            </a:pPr>
            <a:r>
              <a:rPr lang="en-US" sz="1050" spc="0" baseline="0" dirty="0">
                <a:solidFill>
                  <a:schemeClr val="bg1"/>
                </a:solidFill>
                <a:latin typeface="Arial"/>
                <a:cs typeface="Arial"/>
              </a:rPr>
              <a:t>OF OUR</a:t>
            </a:r>
          </a:p>
          <a:p>
            <a:pPr algn="l">
              <a:lnSpc>
                <a:spcPct val="80000"/>
              </a:lnSpc>
            </a:pPr>
            <a:r>
              <a:rPr lang="en-US" sz="1700" spc="0" baseline="0" dirty="0">
                <a:solidFill>
                  <a:schemeClr val="bg1"/>
                </a:solidFill>
                <a:latin typeface="Arial"/>
                <a:cs typeface="Arial"/>
              </a:rPr>
              <a:t>CLIENTS &amp;</a:t>
            </a:r>
          </a:p>
          <a:p>
            <a:pPr algn="l">
              <a:lnSpc>
                <a:spcPct val="75000"/>
              </a:lnSpc>
            </a:pPr>
            <a:r>
              <a:rPr lang="en-US" sz="1700" spc="0" baseline="0" dirty="0">
                <a:solidFill>
                  <a:schemeClr val="bg1"/>
                </a:solidFill>
                <a:latin typeface="Arial"/>
                <a:cs typeface="Arial"/>
              </a:rPr>
              <a:t>COMMUNITY</a:t>
            </a:r>
            <a:r>
              <a:rPr lang="en-US" sz="1800" spc="0" baseline="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en-US" sz="1800" spc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5541819" y="768062"/>
            <a:ext cx="6024160" cy="1271636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3000" b="1" cap="all" baseline="0">
                <a:solidFill>
                  <a:srgbClr val="2A3620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THE</a:t>
            </a:r>
            <a:br>
              <a:rPr lang="en-US" dirty="0"/>
            </a:b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IN THIS SPACE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41819" y="2046623"/>
            <a:ext cx="6024160" cy="9628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EBA12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Subtitle In This Space</a:t>
            </a:r>
          </a:p>
        </p:txBody>
      </p:sp>
      <p:pic>
        <p:nvPicPr>
          <p:cNvPr id="2" name="Picture 1" descr="family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564" y="533401"/>
            <a:ext cx="1368685" cy="849742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 cmpd="sng">
            <a:solidFill>
              <a:srgbClr val="FFFFFF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pic>
        <p:nvPicPr>
          <p:cNvPr id="4" name="Picture 3" descr="cour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276601"/>
            <a:ext cx="3103171" cy="1926591"/>
          </a:xfrm>
          <a:prstGeom prst="rect">
            <a:avLst/>
          </a:prstGeom>
          <a:ln w="57150" cap="sq" cmpd="sng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 descr="shakinghands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275" y="1844194"/>
            <a:ext cx="2626975" cy="1630946"/>
          </a:xfrm>
          <a:prstGeom prst="rect">
            <a:avLst/>
          </a:prstGeom>
          <a:ln w="57150" cap="sq" cmpd="sng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 userDrawn="1"/>
        </p:nvSpPr>
        <p:spPr>
          <a:xfrm>
            <a:off x="602018" y="5926666"/>
            <a:ext cx="10892124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PERSONAL INJURY  /  GOVERNMENT SERVICES  /  EMPLOYMENT AND LABOR  /  BUSINESS LAW  /  COMMERCIAL LITIGATION  /  </a:t>
            </a:r>
          </a:p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ENVIRONMENTAL LAW  /  WORKERS’ COMPENSATION  /  LAND USE AND ZONING  /  TRUSTS, ESTATES AND WILLS</a:t>
            </a:r>
          </a:p>
        </p:txBody>
      </p:sp>
    </p:spTree>
    <p:extLst>
      <p:ext uri="{BB962C8B-B14F-4D97-AF65-F5344CB8AC3E}">
        <p14:creationId xmlns:p14="http://schemas.microsoft.com/office/powerpoint/2010/main" val="128277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46158" y="1888144"/>
            <a:ext cx="8403724" cy="982944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000" b="1" cap="all">
                <a:solidFill>
                  <a:srgbClr val="28351B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section Title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846158" y="2884599"/>
            <a:ext cx="8403725" cy="1500187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057051" y="2610704"/>
            <a:ext cx="10108687" cy="11480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602017" y="6526954"/>
            <a:ext cx="10752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LOCAL</a:t>
            </a:r>
            <a:r>
              <a:rPr lang="en-US" sz="1000" baseline="0" dirty="0">
                <a:solidFill>
                  <a:schemeClr val="bg1"/>
                </a:solidFill>
                <a:latin typeface="Minion Pro"/>
                <a:cs typeface="Minion Pro"/>
              </a:rPr>
              <a:t> FOOTPRINT. </a:t>
            </a:r>
            <a:r>
              <a:rPr lang="en-US" sz="1000" baseline="0" dirty="0">
                <a:solidFill>
                  <a:srgbClr val="EA9922"/>
                </a:solidFill>
                <a:latin typeface="Minion Pro"/>
                <a:cs typeface="Minion Pro"/>
              </a:rPr>
              <a:t>BIG IMPACT. </a:t>
            </a:r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/  TEL: (973) 729-1880  / WWW.LCRLAW.COM</a:t>
            </a:r>
            <a:endParaRPr lang="en-US" sz="1000" dirty="0">
              <a:solidFill>
                <a:srgbClr val="EA9922"/>
              </a:solidFill>
              <a:latin typeface="Minion Pro"/>
              <a:cs typeface="Minion Pro"/>
            </a:endParaRPr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9897873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b="1" dirty="0">
              <a:solidFill>
                <a:srgbClr val="28351B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197023" y="6511636"/>
            <a:ext cx="420768" cy="315576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EA99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0057449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pic>
        <p:nvPicPr>
          <p:cNvPr id="11" name="Picture 10" descr="LCR-Logo-Color-Large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690" y="5956955"/>
            <a:ext cx="1474412" cy="833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044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2018" y="291528"/>
            <a:ext cx="11038117" cy="60395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 b="1" baseline="0">
                <a:solidFill>
                  <a:srgbClr val="28351B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2018" y="948362"/>
            <a:ext cx="11038117" cy="53352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602018" y="907094"/>
            <a:ext cx="11038117" cy="11482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11354568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02017" y="6526954"/>
            <a:ext cx="10752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LOCAL</a:t>
            </a:r>
            <a:r>
              <a:rPr lang="en-US" sz="1000" baseline="0" dirty="0">
                <a:solidFill>
                  <a:schemeClr val="bg1"/>
                </a:solidFill>
                <a:latin typeface="Minion Pro"/>
                <a:cs typeface="Minion Pro"/>
              </a:rPr>
              <a:t> FOOTPRINT. </a:t>
            </a:r>
            <a:r>
              <a:rPr lang="en-US" sz="1000" baseline="0" dirty="0">
                <a:solidFill>
                  <a:srgbClr val="EA9922"/>
                </a:solidFill>
                <a:latin typeface="Minion Pro"/>
                <a:cs typeface="Minion Pro"/>
              </a:rPr>
              <a:t>BIG IMPACT. </a:t>
            </a:r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/  TEL: (973) 729-1880  / WWW.LCRLAW.COM</a:t>
            </a:r>
            <a:endParaRPr lang="en-US" sz="1000" dirty="0">
              <a:solidFill>
                <a:srgbClr val="EA9922"/>
              </a:solidFill>
              <a:latin typeface="Minion Pro"/>
              <a:cs typeface="Minion Pro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197023" y="6511636"/>
            <a:ext cx="420768" cy="315576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EA99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0057449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pic>
        <p:nvPicPr>
          <p:cNvPr id="11" name="Picture 10" descr="LCR-Logo-Color-Large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690" y="5956955"/>
            <a:ext cx="1474412" cy="833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497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9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07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6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1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5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08256" cy="687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9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5580668" y="876693"/>
            <a:ext cx="6089716" cy="2507529"/>
          </a:xfrm>
        </p:spPr>
        <p:txBody>
          <a:bodyPr/>
          <a:lstStyle/>
          <a:p>
            <a:pPr algn="ctr"/>
            <a:r>
              <a:rPr lang="en-US" b="1" dirty="0" smtClean="0">
                <a:latin typeface="Minion Pro"/>
              </a:rPr>
              <a:t>The Diane B. Allen </a:t>
            </a:r>
          </a:p>
          <a:p>
            <a:pPr algn="ctr"/>
            <a:r>
              <a:rPr lang="en-US" b="1" dirty="0" smtClean="0">
                <a:latin typeface="Minion Pro"/>
              </a:rPr>
              <a:t>Equal Pay Act</a:t>
            </a:r>
          </a:p>
          <a:p>
            <a:pPr algn="ctr"/>
            <a:endParaRPr lang="en-US" b="1" dirty="0">
              <a:latin typeface="Minion Pro"/>
            </a:endParaRPr>
          </a:p>
          <a:p>
            <a:pPr algn="ctr"/>
            <a:r>
              <a:rPr lang="en-US" b="1" dirty="0" smtClean="0">
                <a:latin typeface="Minion Pro"/>
              </a:rPr>
              <a:t>May 11, 2021</a:t>
            </a:r>
          </a:p>
          <a:p>
            <a:pPr algn="ctr"/>
            <a:endParaRPr lang="en-US" b="1" dirty="0">
              <a:latin typeface="Minion Pro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3200" y="2584532"/>
            <a:ext cx="4518120" cy="23717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EBA12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6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A355F4-CA1F-4858-8696-C9B1832BE0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808" y="3710284"/>
            <a:ext cx="3501358" cy="164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18" y="291527"/>
            <a:ext cx="11038117" cy="1268331"/>
          </a:xfrm>
        </p:spPr>
        <p:txBody>
          <a:bodyPr>
            <a:noAutofit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559858"/>
            <a:ext cx="11038117" cy="472380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State’s objective through education: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dirty="0"/>
              <a:t>	</a:t>
            </a:r>
            <a:r>
              <a:rPr lang="en-US" sz="5400" dirty="0" smtClean="0"/>
              <a:t>employees know their rights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dirty="0" smtClean="0"/>
              <a:t>   employers know their obligations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79123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725531"/>
          </a:xfrm>
        </p:spPr>
        <p:txBody>
          <a:bodyPr>
            <a:normAutofit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132115"/>
            <a:ext cx="11038117" cy="5138100"/>
          </a:xfrm>
        </p:spPr>
        <p:txBody>
          <a:bodyPr>
            <a:no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The Act generally prohibits an employer from paying an employee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47094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201096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492624"/>
            <a:ext cx="11038117" cy="4791037"/>
          </a:xfrm>
        </p:spPr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/>
              <a:t>w</a:t>
            </a:r>
            <a:r>
              <a:rPr lang="en-US" sz="5400" dirty="0" smtClean="0"/>
              <a:t>ho is a member of a protected class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72789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053178"/>
          </a:xfrm>
        </p:spPr>
        <p:txBody>
          <a:bodyPr>
            <a:normAutofit/>
          </a:bodyPr>
          <a:lstStyle/>
          <a:p>
            <a:pPr algn="ctr"/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344706"/>
            <a:ext cx="11038117" cy="4938955"/>
          </a:xfrm>
        </p:spPr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/>
              <a:t>l</a:t>
            </a:r>
            <a:r>
              <a:rPr lang="en-US" sz="5400" dirty="0" smtClean="0"/>
              <a:t>ess than what it pays an employee who is not a member of that protected class for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53709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4201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465729"/>
            <a:ext cx="11038117" cy="4817932"/>
          </a:xfrm>
        </p:spPr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“SUBSTANTIALLY SIMILAR” WORK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41716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066625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250576"/>
            <a:ext cx="11038117" cy="5033085"/>
          </a:xfrm>
        </p:spPr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The NJ Act is stronger than its Federal counterpart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01411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pPr algn="ctr"/>
            <a:r>
              <a:rPr lang="en-US" sz="5400" dirty="0" smtClean="0"/>
              <a:t>The Federal Equal Pay Act</a:t>
            </a:r>
          </a:p>
        </p:txBody>
      </p:sp>
    </p:spTree>
    <p:extLst>
      <p:ext uri="{BB962C8B-B14F-4D97-AF65-F5344CB8AC3E}">
        <p14:creationId xmlns:p14="http://schemas.microsoft.com/office/powerpoint/2010/main" val="3700073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770790"/>
          </a:xfrm>
        </p:spPr>
        <p:txBody>
          <a:bodyPr>
            <a:no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5400" dirty="0" smtClean="0"/>
              <a:t>•	 only covers gender based pay 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disparities</a:t>
            </a:r>
          </a:p>
          <a:p>
            <a:r>
              <a:rPr lang="en-US" sz="5400" dirty="0" smtClean="0"/>
              <a:t>•  requires “equal” work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5709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State standard:</a:t>
            </a:r>
          </a:p>
          <a:p>
            <a:endParaRPr lang="en-US" sz="5400" dirty="0"/>
          </a:p>
          <a:p>
            <a:pPr algn="ctr"/>
            <a:r>
              <a:rPr lang="en-US" sz="5400" dirty="0" smtClean="0"/>
              <a:t>“substantially similar” work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20088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5400" dirty="0" smtClean="0"/>
              <a:t>Federal standard:</a:t>
            </a:r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“equal work”</a:t>
            </a:r>
          </a:p>
        </p:txBody>
      </p:sp>
    </p:spTree>
    <p:extLst>
      <p:ext uri="{BB962C8B-B14F-4D97-AF65-F5344CB8AC3E}">
        <p14:creationId xmlns:p14="http://schemas.microsoft.com/office/powerpoint/2010/main" val="12078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8474" y="319315"/>
            <a:ext cx="11029361" cy="1173991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/>
              <a:t>	</a:t>
            </a:r>
          </a:p>
        </p:txBody>
      </p:sp>
      <p:sp>
        <p:nvSpPr>
          <p:cNvPr id="128004" name="Rectangle 3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4000" dirty="0"/>
          </a:p>
          <a:p>
            <a:r>
              <a:rPr lang="en-US" sz="6600" dirty="0" smtClean="0"/>
              <a:t>Governor Murphy signed into law in April 2018.	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83498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New Jersey’s law extends protection to all “protected classes”</a:t>
            </a:r>
          </a:p>
          <a:p>
            <a:endParaRPr lang="en-US" sz="5400" dirty="0"/>
          </a:p>
          <a:p>
            <a:r>
              <a:rPr lang="en-US" sz="5400" dirty="0"/>
              <a:t>a</a:t>
            </a:r>
            <a:r>
              <a:rPr lang="en-US" sz="5400" dirty="0" smtClean="0"/>
              <a:t>s defined by the </a:t>
            </a:r>
            <a:r>
              <a:rPr lang="en-US" sz="5400" b="1" dirty="0" smtClean="0"/>
              <a:t>New Jersey Law Against Discrimination.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99053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endParaRPr lang="en-US" sz="5400" dirty="0"/>
          </a:p>
          <a:p>
            <a:pPr algn="ctr"/>
            <a:r>
              <a:rPr lang="en-US" sz="8800" dirty="0" smtClean="0"/>
              <a:t>NJLAD</a:t>
            </a:r>
          </a:p>
        </p:txBody>
      </p:sp>
    </p:spTree>
    <p:extLst>
      <p:ext uri="{BB962C8B-B14F-4D97-AF65-F5344CB8AC3E}">
        <p14:creationId xmlns:p14="http://schemas.microsoft.com/office/powerpoint/2010/main" val="4168796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NJLAD and the NJ Equal Pay Act provide protections based on:</a:t>
            </a:r>
          </a:p>
        </p:txBody>
      </p:sp>
    </p:spTree>
    <p:extLst>
      <p:ext uri="{BB962C8B-B14F-4D97-AF65-F5344CB8AC3E}">
        <p14:creationId xmlns:p14="http://schemas.microsoft.com/office/powerpoint/2010/main" val="3961597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en-US" sz="4800" dirty="0" smtClean="0"/>
              <a:t>Race                       5.  Ancestry</a:t>
            </a:r>
            <a:endParaRPr lang="en-US" sz="4800" dirty="0"/>
          </a:p>
          <a:p>
            <a:pPr marL="914400" indent="-914400">
              <a:buAutoNum type="arabicPeriod" startAt="2"/>
            </a:pPr>
            <a:r>
              <a:rPr lang="en-US" sz="4800" dirty="0" smtClean="0"/>
              <a:t>Creed                     6.  Age</a:t>
            </a:r>
          </a:p>
          <a:p>
            <a:pPr marL="914400" indent="-914400">
              <a:buAutoNum type="arabicPeriod" startAt="3"/>
            </a:pPr>
            <a:r>
              <a:rPr lang="en-US" sz="4800" dirty="0" smtClean="0"/>
              <a:t>Color                      7.  Marital Status</a:t>
            </a:r>
          </a:p>
          <a:p>
            <a:r>
              <a:rPr lang="en-US" sz="4800" dirty="0" smtClean="0"/>
              <a:t>4.   National Origin     8.  Civil Union Status</a:t>
            </a:r>
          </a:p>
        </p:txBody>
      </p:sp>
    </p:spTree>
    <p:extLst>
      <p:ext uri="{BB962C8B-B14F-4D97-AF65-F5344CB8AC3E}">
        <p14:creationId xmlns:p14="http://schemas.microsoft.com/office/powerpoint/2010/main" val="3210533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200" dirty="0"/>
          </a:p>
          <a:p>
            <a:endParaRPr lang="en-US" sz="3200" dirty="0" smtClean="0"/>
          </a:p>
          <a:p>
            <a:r>
              <a:rPr lang="en-US" sz="3600" dirty="0" smtClean="0"/>
              <a:t>9.     Domestic Partnership Status               13.  Sex</a:t>
            </a:r>
          </a:p>
          <a:p>
            <a:pPr marL="457200" indent="-457200">
              <a:buAutoNum type="arabicPeriod" startAt="10"/>
            </a:pPr>
            <a:r>
              <a:rPr lang="en-US" sz="3600" dirty="0" smtClean="0"/>
              <a:t>   Affectional or Sexual                             14.  Gender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Identity Orientation                              15.  Disability</a:t>
            </a:r>
          </a:p>
          <a:p>
            <a:pPr marL="457200" indent="-457200">
              <a:buAutoNum type="arabicPeriod" startAt="11"/>
            </a:pPr>
            <a:r>
              <a:rPr lang="en-US" sz="3600" dirty="0" smtClean="0"/>
              <a:t>   Genetic Information                            </a:t>
            </a:r>
          </a:p>
          <a:p>
            <a:r>
              <a:rPr lang="en-US" sz="3600" dirty="0" smtClean="0"/>
              <a:t>12.   Pregnancy or Breastfeeding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44006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pPr marL="457200" indent="-457200">
              <a:buAutoNum type="arabicPeriod" startAt="16"/>
            </a:pPr>
            <a:r>
              <a:rPr lang="en-US" sz="4400" dirty="0" smtClean="0"/>
              <a:t>   Atypical heredity cellular or blood trait</a:t>
            </a:r>
          </a:p>
          <a:p>
            <a:r>
              <a:rPr lang="en-US" sz="4400" dirty="0" smtClean="0"/>
              <a:t>17.   Service in the U.S. Armed Forces</a:t>
            </a:r>
          </a:p>
          <a:p>
            <a:pPr marL="457200" indent="-457200">
              <a:buAutoNum type="arabicPeriod" startAt="18"/>
            </a:pPr>
            <a:r>
              <a:rPr lang="en-US" sz="4400" dirty="0" smtClean="0"/>
              <a:t>   Nationality</a:t>
            </a:r>
          </a:p>
          <a:p>
            <a:r>
              <a:rPr lang="en-US" sz="4400" dirty="0" smtClean="0"/>
              <a:t>19.   Genetic Testing Refusal</a:t>
            </a:r>
          </a:p>
        </p:txBody>
      </p:sp>
    </p:spTree>
    <p:extLst>
      <p:ext uri="{BB962C8B-B14F-4D97-AF65-F5344CB8AC3E}">
        <p14:creationId xmlns:p14="http://schemas.microsoft.com/office/powerpoint/2010/main" val="3727209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endParaRPr lang="en-US" sz="5400" dirty="0" smtClean="0"/>
          </a:p>
          <a:p>
            <a:pPr algn="ctr"/>
            <a:endParaRPr lang="en-US" sz="5400" dirty="0"/>
          </a:p>
          <a:p>
            <a:pPr algn="ctr"/>
            <a:r>
              <a:rPr lang="en-US" sz="5400" dirty="0" smtClean="0"/>
              <a:t>Education and Enforcement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59787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endParaRPr lang="en-US" sz="5400" dirty="0" smtClean="0"/>
          </a:p>
          <a:p>
            <a:pPr algn="ctr"/>
            <a:endParaRPr lang="en-US" sz="5400" dirty="0"/>
          </a:p>
          <a:p>
            <a:pPr algn="ctr"/>
            <a:r>
              <a:rPr lang="en-US" sz="5400" dirty="0" smtClean="0"/>
              <a:t>NJ Division on Civil Rights (DCR)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24285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Created by the NJ Legislature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74533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 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 smtClean="0"/>
              <a:t>Enforce the NJLAD</a:t>
            </a:r>
          </a:p>
        </p:txBody>
      </p:sp>
    </p:spTree>
    <p:extLst>
      <p:ext uri="{BB962C8B-B14F-4D97-AF65-F5344CB8AC3E}">
        <p14:creationId xmlns:p14="http://schemas.microsoft.com/office/powerpoint/2010/main" val="135499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5400" dirty="0" smtClean="0"/>
          </a:p>
          <a:p>
            <a:endParaRPr lang="en-US" sz="5400" dirty="0"/>
          </a:p>
          <a:p>
            <a:pPr algn="ctr"/>
            <a:r>
              <a:rPr lang="en-US" sz="5400" dirty="0" smtClean="0"/>
              <a:t>The law took effect in July 2018.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084724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Prevent and Eliminate Discrimination in the State of New Jersey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239794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Despite the NJLAD’s protections, pay gaps still exist in New Jersey.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169481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/>
            <a:endParaRPr lang="en-US" sz="5400" dirty="0"/>
          </a:p>
          <a:p>
            <a:pPr algn="ctr"/>
            <a:r>
              <a:rPr lang="en-US" sz="5400" dirty="0" smtClean="0"/>
              <a:t>In 2018:</a:t>
            </a:r>
          </a:p>
        </p:txBody>
      </p:sp>
    </p:spTree>
    <p:extLst>
      <p:ext uri="{BB962C8B-B14F-4D97-AF65-F5344CB8AC3E}">
        <p14:creationId xmlns:p14="http://schemas.microsoft.com/office/powerpoint/2010/main" val="7735282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Women earned only 81.3% </a:t>
            </a:r>
          </a:p>
          <a:p>
            <a:pPr algn="ctr"/>
            <a:r>
              <a:rPr lang="en-US" sz="5400" dirty="0" smtClean="0"/>
              <a:t>as much as their male counterparts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739291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Black women nationwide earned only 80% as much as white women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97386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18" y="291529"/>
            <a:ext cx="11038117" cy="546672"/>
          </a:xfrm>
        </p:spPr>
        <p:txBody>
          <a:bodyPr>
            <a:noAutofit/>
          </a:bodyPr>
          <a:lstStyle/>
          <a:p>
            <a:pPr algn="ctr"/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978842"/>
            <a:ext cx="11038117" cy="5335299"/>
          </a:xfrm>
        </p:spPr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a</a:t>
            </a:r>
            <a:r>
              <a:rPr lang="en-US" sz="5400" dirty="0" smtClean="0"/>
              <a:t>nd only 65% as much as white men.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38849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98" y="948362"/>
            <a:ext cx="11038117" cy="5335299"/>
          </a:xfrm>
        </p:spPr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Hispanic women earned only 76% as much as white women nationwide</a:t>
            </a:r>
          </a:p>
        </p:txBody>
      </p:sp>
    </p:spTree>
    <p:extLst>
      <p:ext uri="{BB962C8B-B14F-4D97-AF65-F5344CB8AC3E}">
        <p14:creationId xmlns:p14="http://schemas.microsoft.com/office/powerpoint/2010/main" val="39379093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and only 62% as much as white men.</a:t>
            </a:r>
          </a:p>
        </p:txBody>
      </p:sp>
    </p:spTree>
    <p:extLst>
      <p:ext uri="{BB962C8B-B14F-4D97-AF65-F5344CB8AC3E}">
        <p14:creationId xmlns:p14="http://schemas.microsoft.com/office/powerpoint/2010/main" val="8707111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5400" dirty="0" smtClean="0"/>
          </a:p>
          <a:p>
            <a:r>
              <a:rPr lang="en-US" sz="5400" dirty="0" smtClean="0"/>
              <a:t>The NJ Equal Pay Act seeks to further reduce those gaps.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03136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28700" indent="-1028700">
              <a:buAutoNum type="romanUcPeriod"/>
            </a:pPr>
            <a:endParaRPr lang="en-US" sz="5400" b="1" dirty="0" smtClean="0"/>
          </a:p>
          <a:p>
            <a:pPr marL="1028700" indent="-1028700">
              <a:buAutoNum type="romanUcPeriod"/>
            </a:pPr>
            <a:r>
              <a:rPr lang="en-US" sz="5400" b="1" dirty="0" smtClean="0"/>
              <a:t>EXPANDING THE REMEDIES FOR PAY </a:t>
            </a:r>
            <a:r>
              <a:rPr lang="en-US" sz="5400" b="1" dirty="0"/>
              <a:t>D</a:t>
            </a:r>
            <a:r>
              <a:rPr lang="en-US" sz="5400" b="1" dirty="0" smtClean="0"/>
              <a:t>ISCRIMINATION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547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pPr algn="ctr"/>
            <a:r>
              <a:rPr lang="en-US" sz="4000" dirty="0" smtClean="0"/>
              <a:t>Strengthened the equal pay act protections of the New Jersey Law Against Discrimination</a:t>
            </a:r>
          </a:p>
          <a:p>
            <a:pPr algn="ctr"/>
            <a:r>
              <a:rPr lang="en-US" sz="4000" dirty="0" smtClean="0"/>
              <a:t>(NJLAD)</a:t>
            </a:r>
          </a:p>
        </p:txBody>
      </p:sp>
    </p:spTree>
    <p:extLst>
      <p:ext uri="{BB962C8B-B14F-4D97-AF65-F5344CB8AC3E}">
        <p14:creationId xmlns:p14="http://schemas.microsoft.com/office/powerpoint/2010/main" val="41097909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NJLAD limited exposure to </a:t>
            </a:r>
            <a:r>
              <a:rPr lang="en-US" sz="5400" dirty="0" smtClean="0"/>
              <a:t>backpay</a:t>
            </a:r>
            <a:r>
              <a:rPr lang="en-US" sz="5400" dirty="0" smtClean="0"/>
              <a:t> awards to </a:t>
            </a:r>
            <a:r>
              <a:rPr lang="en-US" sz="5400" b="1" u="sng" dirty="0" smtClean="0"/>
              <a:t>2 years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503293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The Equal Pay Act creates a</a:t>
            </a:r>
          </a:p>
          <a:p>
            <a:pPr algn="ctr"/>
            <a:r>
              <a:rPr lang="en-US" sz="5400" dirty="0" smtClean="0"/>
              <a:t>6 YEAR LOOKBACK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19356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</a:t>
            </a:r>
            <a:r>
              <a:rPr lang="en-US" sz="5400" dirty="0" smtClean="0"/>
              <a:t>s long as the discrimination was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Continuous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The most recent violation occurred within the LAD’s 2 year statute of limitations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160448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28700" indent="-1028700">
              <a:buAutoNum type="romanUcPeriod" startAt="2"/>
            </a:pPr>
            <a:endParaRPr lang="en-US" sz="5400" b="1" dirty="0" smtClean="0"/>
          </a:p>
          <a:p>
            <a:pPr marL="1028700" indent="-1028700">
              <a:buAutoNum type="romanUcPeriod" startAt="2"/>
            </a:pPr>
            <a:r>
              <a:rPr lang="en-US" sz="5400" b="1" dirty="0" smtClean="0"/>
              <a:t>EQUAL PAY FOR 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    SUBSTANTIALLY SIMILAR WORK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496370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Subsection(t): Prohibits an employer from paying an employee “who is a member of a protected class at a rate of compensation, including benefits, which is less than the rate paid by the employer to employees who are not members of the protected class for…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297463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 smtClean="0"/>
              <a:t>…</a:t>
            </a:r>
            <a:r>
              <a:rPr lang="en-US" sz="4800" u="sng" dirty="0" smtClean="0"/>
              <a:t>substantially similar work, when viewed as a composite of skill, effort and responsibility</a:t>
            </a:r>
            <a:r>
              <a:rPr lang="en-US" sz="4800" dirty="0" smtClean="0"/>
              <a:t>.”</a:t>
            </a:r>
          </a:p>
          <a:p>
            <a:r>
              <a:rPr lang="en-US" sz="4800" dirty="0" smtClean="0"/>
              <a:t>                                  </a:t>
            </a:r>
            <a:r>
              <a:rPr lang="en-US" sz="4800" u="sng" dirty="0" smtClean="0"/>
              <a:t>N.J.S.A.</a:t>
            </a:r>
            <a:r>
              <a:rPr lang="en-US" sz="4800" dirty="0" smtClean="0"/>
              <a:t> 10:5-12(t)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05756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If a protected employee demonstrates that they are compensated less for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246024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substantially similar work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481620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the BURDEN shifts to the employer to show: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17638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en-US" sz="5400" dirty="0" smtClean="0"/>
              <a:t>Pay differential is made pursuant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to a 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Seniority system,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Merit system; or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1324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/>
          </a:p>
          <a:p>
            <a:pPr algn="ctr"/>
            <a:r>
              <a:rPr lang="en-US" sz="5400" dirty="0" smtClean="0"/>
              <a:t>“The most sweeping equal pay legislation in the nation”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887661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pPr marL="914400" indent="-914400">
              <a:buAutoNum type="arabicPeriod" startAt="2"/>
            </a:pPr>
            <a:r>
              <a:rPr lang="en-US" sz="5400" dirty="0" smtClean="0"/>
              <a:t>That all five of the following are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true: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148127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sz="4400" dirty="0" smtClean="0"/>
              <a:t>Pay differential based on legitimate, bona fide factors, such as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4400" dirty="0" smtClean="0"/>
              <a:t>Training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4400" dirty="0" smtClean="0"/>
              <a:t>Education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4400" dirty="0" smtClean="0"/>
              <a:t>Experience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4400" dirty="0" smtClean="0"/>
              <a:t>Quantity or quality of production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661619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AutoNum type="alphaLcPeriod" startAt="2"/>
            </a:pPr>
            <a:r>
              <a:rPr lang="en-US" sz="5400" dirty="0" smtClean="0"/>
              <a:t>The factors are </a:t>
            </a:r>
            <a:r>
              <a:rPr lang="en-US" sz="5400" u="sng" dirty="0" smtClean="0"/>
              <a:t>not</a:t>
            </a:r>
            <a:r>
              <a:rPr lang="en-US" sz="5400" dirty="0" smtClean="0"/>
              <a:t> based on sex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or any other protected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characteristics.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770061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endParaRPr lang="en-US" sz="5400" dirty="0"/>
          </a:p>
          <a:p>
            <a:r>
              <a:rPr lang="en-US" sz="5400" dirty="0" smtClean="0"/>
              <a:t>c)  Each factor is applied reasonably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466913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AutoNum type="alphaLcParenR" startAt="4"/>
            </a:pPr>
            <a:r>
              <a:rPr lang="en-US" sz="5400" dirty="0" smtClean="0"/>
              <a:t>One or more of the factors account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for the entire wage differential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576627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pPr marL="914400" indent="-914400">
              <a:buAutoNum type="alphaLcParenR" startAt="5"/>
            </a:pPr>
            <a:r>
              <a:rPr lang="en-US" sz="5400" dirty="0" smtClean="0"/>
              <a:t>The factors are job related based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on legitimate business needs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693644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Employers may </a:t>
            </a:r>
            <a:r>
              <a:rPr lang="en-US" sz="5400" u="sng" dirty="0" smtClean="0"/>
              <a:t>not</a:t>
            </a:r>
            <a:r>
              <a:rPr lang="en-US" sz="5400" dirty="0" smtClean="0"/>
              <a:t> reduce anyone’s compensation in an effort to cure a violation of the Act.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21556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b="1" dirty="0" smtClean="0"/>
          </a:p>
          <a:p>
            <a:endParaRPr lang="en-US" sz="5400" b="1" dirty="0"/>
          </a:p>
          <a:p>
            <a:r>
              <a:rPr lang="en-US" sz="5400" b="1" dirty="0" smtClean="0"/>
              <a:t>III.  ANTI-RETALIATION PROVISIONS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221234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5400" dirty="0" smtClean="0"/>
          </a:p>
          <a:p>
            <a:pPr algn="ctr"/>
            <a:endParaRPr lang="en-US" sz="5400" dirty="0"/>
          </a:p>
          <a:p>
            <a:pPr algn="ctr"/>
            <a:r>
              <a:rPr lang="en-US" sz="5400" dirty="0" smtClean="0"/>
              <a:t>Employers may </a:t>
            </a:r>
            <a:r>
              <a:rPr lang="en-US" sz="5400" u="sng" dirty="0" smtClean="0"/>
              <a:t>not</a:t>
            </a:r>
            <a:r>
              <a:rPr lang="en-US" sz="5400" dirty="0" smtClean="0"/>
              <a:t> retaliate.</a:t>
            </a:r>
            <a:endParaRPr lang="en-US" sz="5400" u="sng" dirty="0"/>
          </a:p>
        </p:txBody>
      </p:sp>
    </p:spTree>
    <p:extLst>
      <p:ext uri="{BB962C8B-B14F-4D97-AF65-F5344CB8AC3E}">
        <p14:creationId xmlns:p14="http://schemas.microsoft.com/office/powerpoint/2010/main" val="39725876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1.	Opposes discriminatory practices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77817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r>
              <a:rPr lang="en-US" sz="5400" dirty="0" smtClean="0"/>
              <a:t>COVID-19 pause in enforcement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002838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2.  Files a complaint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228026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3.  Testifies or assists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738478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4.  Seeks legal advice regarding rights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061793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pPr marL="914400" indent="-914400">
              <a:buAutoNum type="arabicPeriod" startAt="5"/>
            </a:pPr>
            <a:r>
              <a:rPr lang="en-US" sz="5400" dirty="0" smtClean="0"/>
              <a:t>Shares information with legal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counsel or the government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398118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AutoNum type="arabicPeriod" startAt="6"/>
            </a:pPr>
            <a:r>
              <a:rPr lang="en-US" sz="5400" dirty="0" smtClean="0"/>
              <a:t>Any employee requesting,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discussing or disclosing information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related to job title or compensation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or characteristics.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112711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b="1" dirty="0" smtClean="0"/>
          </a:p>
          <a:p>
            <a:r>
              <a:rPr lang="en-US" sz="5400" b="1" dirty="0" smtClean="0"/>
              <a:t>IV.  REMEDIES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6672170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An employee who establishes a violation of the LAD may receive: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116839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1.  A cease and desist order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927040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2.  Lost wages and benefits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454484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AutoNum type="arabicPeriod" startAt="3"/>
            </a:pPr>
            <a:endParaRPr lang="en-US" sz="5400" dirty="0" smtClean="0"/>
          </a:p>
          <a:p>
            <a:pPr marL="914400" indent="-914400">
              <a:buAutoNum type="arabicPeriod" startAt="3"/>
            </a:pPr>
            <a:r>
              <a:rPr lang="en-US" sz="5400" dirty="0" smtClean="0"/>
              <a:t>Hiring, reinstatement or promotion, with backpay and interest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66891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The focus of State Government will soon return to </a:t>
            </a:r>
          </a:p>
          <a:p>
            <a:r>
              <a:rPr lang="en-US" sz="4800" dirty="0" smtClean="0"/>
              <a:t>                       - </a:t>
            </a:r>
            <a:r>
              <a:rPr lang="en-US" sz="4800" b="1" dirty="0" smtClean="0"/>
              <a:t>ENFORCEMENT</a:t>
            </a:r>
            <a:r>
              <a:rPr lang="en-US" sz="4800" dirty="0" smtClean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4713546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4.  Emotional distress damages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6419290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5.  Reasonable attorneys’ fees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972555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6.  Out of pocket expenses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2004415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914400" indent="-914400">
              <a:buAutoNum type="arabicPeriod" startAt="7"/>
            </a:pPr>
            <a:r>
              <a:rPr lang="en-US" sz="5400" dirty="0" smtClean="0"/>
              <a:t>Punitive damages (in cases filed in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Superior Court only)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3940059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The DCR may also order: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4353402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5400" dirty="0" smtClean="0"/>
              <a:t>Training, policy changes and monitoring and impose statutory penalties to the State:</a:t>
            </a:r>
          </a:p>
          <a:p>
            <a:pPr marL="914400" indent="-914400">
              <a:buAutoNum type="arabicPeriod"/>
            </a:pPr>
            <a:r>
              <a:rPr lang="en-US" sz="5400" dirty="0" smtClean="0"/>
              <a:t>Up to $10,000 for the first violation</a:t>
            </a:r>
          </a:p>
          <a:p>
            <a:pPr marL="914400" indent="-914400">
              <a:buAutoNum type="arabicPeriod"/>
            </a:pPr>
            <a:r>
              <a:rPr lang="en-US" sz="5400" dirty="0" smtClean="0"/>
              <a:t>Up to $25,000 for the second violation</a:t>
            </a:r>
          </a:p>
          <a:p>
            <a:pPr marL="914400" indent="-914400">
              <a:buAutoNum type="arabicPeriod"/>
            </a:pPr>
            <a:r>
              <a:rPr lang="en-US" sz="5400" dirty="0" smtClean="0"/>
              <a:t>Up to $50,000 for third and subsequent violations in a 7 year period.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710174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endParaRPr lang="en-US" sz="5400" dirty="0"/>
          </a:p>
          <a:p>
            <a:r>
              <a:rPr lang="en-US" sz="5400" dirty="0" smtClean="0"/>
              <a:t>And under the NJ Equal Pay Act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399509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Trebling of damages (three times any monetary damages):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5400" dirty="0" smtClean="0"/>
              <a:t>In Superior Court, Judge </a:t>
            </a:r>
            <a:r>
              <a:rPr lang="en-US" sz="5400" b="1" dirty="0" smtClean="0"/>
              <a:t>must</a:t>
            </a:r>
            <a:r>
              <a:rPr lang="en-US" sz="5400" dirty="0" smtClean="0"/>
              <a:t> award trebling.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5400" dirty="0" smtClean="0"/>
              <a:t>At the DCR, the Director </a:t>
            </a:r>
            <a:r>
              <a:rPr lang="en-US" sz="5400" b="1" dirty="0" smtClean="0"/>
              <a:t>may</a:t>
            </a:r>
            <a:r>
              <a:rPr lang="en-US" sz="5400" dirty="0" smtClean="0"/>
              <a:t> award trebling.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4842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endParaRPr lang="en-US" sz="5400" dirty="0"/>
          </a:p>
          <a:p>
            <a:r>
              <a:rPr lang="en-US" sz="5400" dirty="0" smtClean="0"/>
              <a:t>So, what should an employer do?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4399043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endParaRPr lang="en-US" sz="5400" dirty="0"/>
          </a:p>
          <a:p>
            <a:pPr algn="ctr"/>
            <a:r>
              <a:rPr lang="en-US" sz="5400" dirty="0" smtClean="0"/>
              <a:t>Self-Evaluation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5323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309" y="1148659"/>
            <a:ext cx="11038117" cy="5335299"/>
          </a:xfrm>
        </p:spPr>
        <p:txBody>
          <a:bodyPr>
            <a:normAutofit/>
          </a:bodyPr>
          <a:lstStyle/>
          <a:p>
            <a:endParaRPr lang="en-US" sz="4800" dirty="0" smtClean="0"/>
          </a:p>
          <a:p>
            <a:r>
              <a:rPr lang="en-US" sz="5400" u="sng" dirty="0" smtClean="0"/>
              <a:t>GOAL</a:t>
            </a:r>
            <a:r>
              <a:rPr lang="en-US" sz="5400" dirty="0" smtClean="0"/>
              <a:t>: Eliminate discriminatory pay  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      practices.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1987910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endParaRPr lang="en-US" sz="5400" dirty="0"/>
          </a:p>
          <a:p>
            <a:pPr algn="ctr"/>
            <a:r>
              <a:rPr lang="en-US" sz="5400" dirty="0" smtClean="0"/>
              <a:t>Don’t wait for a complaint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2801872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Identify and address any possible pay disparities.</a:t>
            </a:r>
          </a:p>
        </p:txBody>
      </p:sp>
    </p:spTree>
    <p:extLst>
      <p:ext uri="{BB962C8B-B14F-4D97-AF65-F5344CB8AC3E}">
        <p14:creationId xmlns:p14="http://schemas.microsoft.com/office/powerpoint/2010/main" val="73175402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/>
          </a:p>
          <a:p>
            <a:pPr algn="ctr"/>
            <a:r>
              <a:rPr lang="en-US" sz="5400" dirty="0" smtClean="0"/>
              <a:t>EQUAL PAY ACT SELF-EVALUATION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6000039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Step 1:</a:t>
            </a:r>
          </a:p>
          <a:p>
            <a:endParaRPr lang="en-US" sz="5400" dirty="0"/>
          </a:p>
          <a:p>
            <a:r>
              <a:rPr lang="en-US" sz="5400" dirty="0" smtClean="0"/>
              <a:t>Gather Relevant Information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9196351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Step 2:</a:t>
            </a:r>
          </a:p>
          <a:p>
            <a:endParaRPr lang="en-US" sz="5400" dirty="0"/>
          </a:p>
          <a:p>
            <a:r>
              <a:rPr lang="en-US" sz="5400" dirty="0" smtClean="0"/>
              <a:t>Identify Comparable Jobs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5331127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Step 3:</a:t>
            </a:r>
          </a:p>
          <a:p>
            <a:endParaRPr lang="en-US" sz="5400" dirty="0"/>
          </a:p>
          <a:p>
            <a:r>
              <a:rPr lang="en-US" sz="5400" dirty="0" smtClean="0"/>
              <a:t>Calculate </a:t>
            </a:r>
            <a:r>
              <a:rPr lang="en-US" sz="5400" dirty="0"/>
              <a:t>S</a:t>
            </a:r>
            <a:r>
              <a:rPr lang="en-US" sz="5400" dirty="0" smtClean="0"/>
              <a:t>alaries and Identify Membership in one or more Protected Classes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192837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Step 4:</a:t>
            </a:r>
          </a:p>
          <a:p>
            <a:endParaRPr lang="en-US" sz="5400" dirty="0"/>
          </a:p>
          <a:p>
            <a:r>
              <a:rPr lang="en-US" sz="5400" dirty="0" smtClean="0"/>
              <a:t>Access whether differences in pay are justified under the Equal Pay Act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152377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Step 5:</a:t>
            </a:r>
          </a:p>
          <a:p>
            <a:endParaRPr lang="en-US" sz="5400" dirty="0"/>
          </a:p>
          <a:p>
            <a:r>
              <a:rPr lang="en-US" sz="5400" dirty="0" smtClean="0"/>
              <a:t>Remediate any pay disparities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791556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Step 6:</a:t>
            </a:r>
          </a:p>
          <a:p>
            <a:endParaRPr lang="en-US" sz="5400" dirty="0"/>
          </a:p>
          <a:p>
            <a:r>
              <a:rPr lang="en-US" sz="5400" dirty="0" smtClean="0"/>
              <a:t>Adjust compensation practices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8197638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Eliminate pay disparities resulting from gender discrimination or any discrimination based on a Protected Class.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68362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/>
          </a:p>
          <a:p>
            <a:endParaRPr lang="en-US" sz="4800" dirty="0" smtClean="0"/>
          </a:p>
          <a:p>
            <a:pPr algn="ctr"/>
            <a:r>
              <a:rPr lang="en-US" sz="5400" dirty="0" smtClean="0"/>
              <a:t>Education followed by enforcement.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581795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48344"/>
            <a:ext cx="9144000" cy="73331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Connect with Laddey, Clark and Ryan, LLP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75513" y="1081656"/>
            <a:ext cx="8278588" cy="520200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r>
              <a:rPr lang="en-US" dirty="0"/>
              <a:t>	</a:t>
            </a:r>
            <a:r>
              <a:rPr lang="en-US" sz="2300" dirty="0"/>
              <a:t>	  Like us		     Connect with us		       Follow us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371" y="166075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9" y="166075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42" y="1702935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49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1020</Words>
  <Application>Microsoft Office PowerPoint</Application>
  <PresentationFormat>Widescreen</PresentationFormat>
  <Paragraphs>261</Paragraphs>
  <Slides>90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5" baseType="lpstr">
      <vt:lpstr>Arial</vt:lpstr>
      <vt:lpstr>Calibri</vt:lpstr>
      <vt:lpstr>Minion Pro</vt:lpstr>
      <vt:lpstr>Wingdings</vt:lpstr>
      <vt:lpstr>1_Office Theme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Connect with Laddey, Clark and Ryan, LLP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Charlee L. Gee</dc:creator>
  <cp:lastModifiedBy>Laura A. Litz</cp:lastModifiedBy>
  <cp:revision>120</cp:revision>
  <cp:lastPrinted>2021-04-06T17:09:17Z</cp:lastPrinted>
  <dcterms:created xsi:type="dcterms:W3CDTF">2019-07-22T19:17:35Z</dcterms:created>
  <dcterms:modified xsi:type="dcterms:W3CDTF">2021-05-11T13:20:55Z</dcterms:modified>
</cp:coreProperties>
</file>